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aleway ExtraBold"/>
      <p:bold r:id="rId35"/>
      <p:boldItalic r:id="rId36"/>
    </p:embeddedFont>
    <p:embeddedFont>
      <p:font typeface="Raleway Black"/>
      <p:bold r:id="rId37"/>
      <p:boldItalic r:id="rId38"/>
    </p:embeddedFont>
    <p:embeddedFont>
      <p:font typeface="Barlow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424E50-4CB3-4FA5-9857-15EB591FFD7A}">
  <a:tblStyle styleId="{6E424E50-4CB3-4FA5-9857-15EB591FFD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.fntdata"/><Relationship Id="rId20" Type="http://schemas.openxmlformats.org/officeDocument/2006/relationships/slide" Target="slides/slide13.xml"/><Relationship Id="rId42" Type="http://schemas.openxmlformats.org/officeDocument/2006/relationships/font" Target="fonts/Barlow-boldItalic.fntdata"/><Relationship Id="rId41" Type="http://schemas.openxmlformats.org/officeDocument/2006/relationships/font" Target="fonts/Barlow-italic.fntdata"/><Relationship Id="rId22" Type="http://schemas.openxmlformats.org/officeDocument/2006/relationships/slide" Target="slides/slide15.xml"/><Relationship Id="rId44" Type="http://schemas.openxmlformats.org/officeDocument/2006/relationships/font" Target="fonts/OpenSans-bold.fntdata"/><Relationship Id="rId21" Type="http://schemas.openxmlformats.org/officeDocument/2006/relationships/slide" Target="slides/slide14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7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6.xml"/><Relationship Id="rId45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aleway-italic.fntdata"/><Relationship Id="rId10" Type="http://schemas.openxmlformats.org/officeDocument/2006/relationships/slide" Target="slides/slide3.xml"/><Relationship Id="rId32" Type="http://schemas.openxmlformats.org/officeDocument/2006/relationships/font" Target="fonts/Raleway-bold.fntdata"/><Relationship Id="rId13" Type="http://schemas.openxmlformats.org/officeDocument/2006/relationships/slide" Target="slides/slide6.xml"/><Relationship Id="rId35" Type="http://schemas.openxmlformats.org/officeDocument/2006/relationships/font" Target="fonts/RalewayExtraBold-bold.fntdata"/><Relationship Id="rId12" Type="http://schemas.openxmlformats.org/officeDocument/2006/relationships/slide" Target="slides/slide5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8.xml"/><Relationship Id="rId37" Type="http://schemas.openxmlformats.org/officeDocument/2006/relationships/font" Target="fonts/RalewayBlack-bold.fntdata"/><Relationship Id="rId14" Type="http://schemas.openxmlformats.org/officeDocument/2006/relationships/slide" Target="slides/slide7.xml"/><Relationship Id="rId36" Type="http://schemas.openxmlformats.org/officeDocument/2006/relationships/font" Target="fonts/RalewayExtraBold-boldItalic.fntdata"/><Relationship Id="rId17" Type="http://schemas.openxmlformats.org/officeDocument/2006/relationships/slide" Target="slides/slide10.xml"/><Relationship Id="rId39" Type="http://schemas.openxmlformats.org/officeDocument/2006/relationships/font" Target="fonts/Barlow-regular.fntdata"/><Relationship Id="rId16" Type="http://schemas.openxmlformats.org/officeDocument/2006/relationships/slide" Target="slides/slide9.xml"/><Relationship Id="rId38" Type="http://schemas.openxmlformats.org/officeDocument/2006/relationships/font" Target="fonts/RalewayBlack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21a0d2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821a0d2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90ffcde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90ffcde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821a0d240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821a0d240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8d8bf372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8d8bf372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8bf7f32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c8bf7f32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8bf7f32d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8bf7f32d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883aa80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883aa80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e222a60a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e222a60a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e222a60a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e222a60a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e222a60a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e222a60a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90ffcd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90ffcd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821a0d24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821a0d24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e222a60a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e222a60a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e222a60a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e222a60a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c8d8bf372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c8d8bf37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df977c632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df977c632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821a0d24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821a0d24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e222a60a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e222a60a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821a0d240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821a0d240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883aa80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883aa80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883aa804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883aa804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883aa804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c883aa804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821a0d240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c821a0d240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819150" y="2704825"/>
            <a:ext cx="46944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3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819150" y="3661575"/>
            <a:ext cx="4694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13"/>
          <p:cNvSpPr/>
          <p:nvPr>
            <p:ph idx="2" type="pic"/>
          </p:nvPr>
        </p:nvSpPr>
        <p:spPr>
          <a:xfrm flipH="1">
            <a:off x="5731975" y="479449"/>
            <a:ext cx="2698800" cy="4134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86376" y="1858677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subTitle"/>
          </p:nvPr>
        </p:nvSpPr>
        <p:spPr>
          <a:xfrm>
            <a:off x="3502800" y="1858677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1186376" y="3622725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4" type="subTitle"/>
          </p:nvPr>
        </p:nvSpPr>
        <p:spPr>
          <a:xfrm>
            <a:off x="3502801" y="3622725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5819222" y="1858677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6" type="subTitle"/>
          </p:nvPr>
        </p:nvSpPr>
        <p:spPr>
          <a:xfrm>
            <a:off x="5819224" y="3622725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7" type="subTitle"/>
          </p:nvPr>
        </p:nvSpPr>
        <p:spPr>
          <a:xfrm>
            <a:off x="1186376" y="1554225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8" type="subTitle"/>
          </p:nvPr>
        </p:nvSpPr>
        <p:spPr>
          <a:xfrm>
            <a:off x="3502795" y="1554225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9" type="subTitle"/>
          </p:nvPr>
        </p:nvSpPr>
        <p:spPr>
          <a:xfrm>
            <a:off x="5819213" y="1554225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3" type="subTitle"/>
          </p:nvPr>
        </p:nvSpPr>
        <p:spPr>
          <a:xfrm>
            <a:off x="1186376" y="3315052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4" type="subTitle"/>
          </p:nvPr>
        </p:nvSpPr>
        <p:spPr>
          <a:xfrm>
            <a:off x="3502795" y="3315052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5" type="subTitle"/>
          </p:nvPr>
        </p:nvSpPr>
        <p:spPr>
          <a:xfrm>
            <a:off x="5819213" y="3315052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ctrTitle"/>
          </p:nvPr>
        </p:nvSpPr>
        <p:spPr>
          <a:xfrm>
            <a:off x="819150" y="2704825"/>
            <a:ext cx="46944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3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819150" y="3661575"/>
            <a:ext cx="4694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6"/>
          <p:cNvSpPr/>
          <p:nvPr>
            <p:ph idx="2" type="pic"/>
          </p:nvPr>
        </p:nvSpPr>
        <p:spPr>
          <a:xfrm flipH="1">
            <a:off x="5731975" y="479449"/>
            <a:ext cx="2698800" cy="413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4510575" y="2969150"/>
            <a:ext cx="3300000" cy="13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 sz="34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7"/>
          <p:cNvSpPr txBox="1"/>
          <p:nvPr>
            <p:ph hasCustomPrompt="1" idx="2" type="title"/>
          </p:nvPr>
        </p:nvSpPr>
        <p:spPr>
          <a:xfrm>
            <a:off x="4510575" y="2288450"/>
            <a:ext cx="9963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3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/>
          <p:nvPr>
            <p:ph idx="3" type="pic"/>
          </p:nvPr>
        </p:nvSpPr>
        <p:spPr>
          <a:xfrm>
            <a:off x="130897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720000" y="1017726"/>
            <a:ext cx="77040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5075649" y="2397075"/>
            <a:ext cx="2505600" cy="1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" type="subTitle"/>
          </p:nvPr>
        </p:nvSpPr>
        <p:spPr>
          <a:xfrm>
            <a:off x="1867775" y="2397075"/>
            <a:ext cx="2505600" cy="1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3" type="subTitle"/>
          </p:nvPr>
        </p:nvSpPr>
        <p:spPr>
          <a:xfrm>
            <a:off x="1867775" y="2003123"/>
            <a:ext cx="25056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4" type="subTitle"/>
          </p:nvPr>
        </p:nvSpPr>
        <p:spPr>
          <a:xfrm>
            <a:off x="5075650" y="2003123"/>
            <a:ext cx="2505600" cy="4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>
            <p:ph type="title"/>
          </p:nvPr>
        </p:nvSpPr>
        <p:spPr>
          <a:xfrm>
            <a:off x="1255475" y="1061100"/>
            <a:ext cx="34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1255475" y="1714500"/>
            <a:ext cx="3476700" cy="18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2" name="Google Shape;102;p21"/>
          <p:cNvSpPr/>
          <p:nvPr>
            <p:ph idx="2" type="pic"/>
          </p:nvPr>
        </p:nvSpPr>
        <p:spPr>
          <a:xfrm>
            <a:off x="5403600" y="539500"/>
            <a:ext cx="30273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/>
          <p:nvPr>
            <p:ph type="title"/>
          </p:nvPr>
        </p:nvSpPr>
        <p:spPr>
          <a:xfrm>
            <a:off x="3922675" y="1320875"/>
            <a:ext cx="4508100" cy="16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aleway Black"/>
              <a:buNone/>
              <a:defRPr b="0" sz="34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6" name="Google Shape;106;p22"/>
          <p:cNvSpPr/>
          <p:nvPr>
            <p:ph idx="2" type="pic"/>
          </p:nvPr>
        </p:nvSpPr>
        <p:spPr>
          <a:xfrm>
            <a:off x="71322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2"/>
          <p:cNvSpPr/>
          <p:nvPr/>
        </p:nvSpPr>
        <p:spPr>
          <a:xfrm>
            <a:off x="3473825" y="539500"/>
            <a:ext cx="180300" cy="1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5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type="title"/>
          </p:nvPr>
        </p:nvSpPr>
        <p:spPr>
          <a:xfrm>
            <a:off x="713225" y="1692975"/>
            <a:ext cx="4435200" cy="10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713225" y="2779350"/>
            <a:ext cx="44352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23"/>
          <p:cNvSpPr/>
          <p:nvPr>
            <p:ph idx="2" type="pic"/>
          </p:nvPr>
        </p:nvSpPr>
        <p:spPr>
          <a:xfrm>
            <a:off x="5513975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/>
          <p:nvPr/>
        </p:nvSpPr>
        <p:spPr>
          <a:xfrm>
            <a:off x="5333675" y="539500"/>
            <a:ext cx="180300" cy="1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0" sz="24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 txBox="1"/>
          <p:nvPr>
            <p:ph hasCustomPrompt="1" type="title"/>
          </p:nvPr>
        </p:nvSpPr>
        <p:spPr>
          <a:xfrm>
            <a:off x="4255700" y="2777625"/>
            <a:ext cx="4147200" cy="8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0" sz="45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4255700" y="3572328"/>
            <a:ext cx="4147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25"/>
          <p:cNvSpPr/>
          <p:nvPr>
            <p:ph idx="2" type="pic"/>
          </p:nvPr>
        </p:nvSpPr>
        <p:spPr>
          <a:xfrm flipH="1">
            <a:off x="713149" y="539500"/>
            <a:ext cx="33771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700"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hasCustomPrompt="1" idx="2" type="title"/>
          </p:nvPr>
        </p:nvSpPr>
        <p:spPr>
          <a:xfrm>
            <a:off x="1177200" y="13781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27"/>
          <p:cNvSpPr txBox="1"/>
          <p:nvPr>
            <p:ph hasCustomPrompt="1" idx="3" type="title"/>
          </p:nvPr>
        </p:nvSpPr>
        <p:spPr>
          <a:xfrm>
            <a:off x="1177200" y="2811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27"/>
          <p:cNvSpPr txBox="1"/>
          <p:nvPr>
            <p:ph hasCustomPrompt="1" idx="4" type="title"/>
          </p:nvPr>
        </p:nvSpPr>
        <p:spPr>
          <a:xfrm>
            <a:off x="3647875" y="13781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27"/>
          <p:cNvSpPr txBox="1"/>
          <p:nvPr>
            <p:ph hasCustomPrompt="1" idx="5" type="title"/>
          </p:nvPr>
        </p:nvSpPr>
        <p:spPr>
          <a:xfrm>
            <a:off x="3647875" y="2811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hasCustomPrompt="1" idx="6" type="title"/>
          </p:nvPr>
        </p:nvSpPr>
        <p:spPr>
          <a:xfrm>
            <a:off x="6118550" y="13781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27"/>
          <p:cNvSpPr txBox="1"/>
          <p:nvPr>
            <p:ph hasCustomPrompt="1" idx="7" type="title"/>
          </p:nvPr>
        </p:nvSpPr>
        <p:spPr>
          <a:xfrm>
            <a:off x="6118550" y="28115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4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1177200" y="17820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8" type="subTitle"/>
          </p:nvPr>
        </p:nvSpPr>
        <p:spPr>
          <a:xfrm>
            <a:off x="3647875" y="17820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9" type="subTitle"/>
          </p:nvPr>
        </p:nvSpPr>
        <p:spPr>
          <a:xfrm>
            <a:off x="6118550" y="17820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idx="13" type="subTitle"/>
          </p:nvPr>
        </p:nvSpPr>
        <p:spPr>
          <a:xfrm>
            <a:off x="1177200" y="321535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4" type="subTitle"/>
          </p:nvPr>
        </p:nvSpPr>
        <p:spPr>
          <a:xfrm>
            <a:off x="3647875" y="321535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5" type="subTitle"/>
          </p:nvPr>
        </p:nvSpPr>
        <p:spPr>
          <a:xfrm>
            <a:off x="6118550" y="321535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/>
          <p:nvPr>
            <p:ph type="title"/>
          </p:nvPr>
        </p:nvSpPr>
        <p:spPr>
          <a:xfrm>
            <a:off x="4475375" y="1095550"/>
            <a:ext cx="34278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" type="subTitle"/>
          </p:nvPr>
        </p:nvSpPr>
        <p:spPr>
          <a:xfrm>
            <a:off x="4475375" y="1628064"/>
            <a:ext cx="34278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8"/>
          <p:cNvSpPr/>
          <p:nvPr>
            <p:ph idx="2" type="pic"/>
          </p:nvPr>
        </p:nvSpPr>
        <p:spPr>
          <a:xfrm>
            <a:off x="1871675" y="1024675"/>
            <a:ext cx="1920600" cy="301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8"/>
          <p:cNvSpPr/>
          <p:nvPr>
            <p:ph idx="3" type="pic"/>
          </p:nvPr>
        </p:nvSpPr>
        <p:spPr>
          <a:xfrm>
            <a:off x="713225" y="539500"/>
            <a:ext cx="1277400" cy="2284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4" type="pic"/>
          </p:nvPr>
        </p:nvSpPr>
        <p:spPr>
          <a:xfrm>
            <a:off x="3089700" y="2824000"/>
            <a:ext cx="3622800" cy="1786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713225" y="1137075"/>
            <a:ext cx="7739700" cy="13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3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>
            <p:ph idx="1" type="subTitle"/>
          </p:nvPr>
        </p:nvSpPr>
        <p:spPr>
          <a:xfrm>
            <a:off x="2097725" y="1137075"/>
            <a:ext cx="63552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31"/>
          <p:cNvSpPr txBox="1"/>
          <p:nvPr>
            <p:ph idx="1" type="subTitle"/>
          </p:nvPr>
        </p:nvSpPr>
        <p:spPr>
          <a:xfrm>
            <a:off x="937625" y="2384625"/>
            <a:ext cx="21753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31"/>
          <p:cNvSpPr txBox="1"/>
          <p:nvPr>
            <p:ph idx="2" type="subTitle"/>
          </p:nvPr>
        </p:nvSpPr>
        <p:spPr>
          <a:xfrm>
            <a:off x="3484347" y="2384625"/>
            <a:ext cx="21753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3" type="subTitle"/>
          </p:nvPr>
        </p:nvSpPr>
        <p:spPr>
          <a:xfrm>
            <a:off x="6031075" y="2384625"/>
            <a:ext cx="21753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31"/>
          <p:cNvSpPr txBox="1"/>
          <p:nvPr>
            <p:ph idx="4" type="subTitle"/>
          </p:nvPr>
        </p:nvSpPr>
        <p:spPr>
          <a:xfrm>
            <a:off x="937625" y="2012850"/>
            <a:ext cx="21753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5" type="subTitle"/>
          </p:nvPr>
        </p:nvSpPr>
        <p:spPr>
          <a:xfrm>
            <a:off x="3484350" y="2012850"/>
            <a:ext cx="21753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6" type="subTitle"/>
          </p:nvPr>
        </p:nvSpPr>
        <p:spPr>
          <a:xfrm>
            <a:off x="6031075" y="2012850"/>
            <a:ext cx="2175300" cy="4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5" name="Google Shape;165;p32"/>
          <p:cNvSpPr txBox="1"/>
          <p:nvPr>
            <p:ph idx="1" type="subTitle"/>
          </p:nvPr>
        </p:nvSpPr>
        <p:spPr>
          <a:xfrm>
            <a:off x="1253224" y="1759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32"/>
          <p:cNvSpPr txBox="1"/>
          <p:nvPr>
            <p:ph idx="2" type="subTitle"/>
          </p:nvPr>
        </p:nvSpPr>
        <p:spPr>
          <a:xfrm>
            <a:off x="5079776" y="1759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3" type="subTitle"/>
          </p:nvPr>
        </p:nvSpPr>
        <p:spPr>
          <a:xfrm>
            <a:off x="1253224" y="32042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4" type="subTitle"/>
          </p:nvPr>
        </p:nvSpPr>
        <p:spPr>
          <a:xfrm>
            <a:off x="5079776" y="32042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5" type="subTitle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32"/>
          <p:cNvSpPr txBox="1"/>
          <p:nvPr>
            <p:ph idx="6" type="subTitle"/>
          </p:nvPr>
        </p:nvSpPr>
        <p:spPr>
          <a:xfrm>
            <a:off x="1253224" y="28876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32"/>
          <p:cNvSpPr txBox="1"/>
          <p:nvPr>
            <p:ph idx="7" type="subTitle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32"/>
          <p:cNvSpPr txBox="1"/>
          <p:nvPr>
            <p:ph idx="8" type="subTitle"/>
          </p:nvPr>
        </p:nvSpPr>
        <p:spPr>
          <a:xfrm>
            <a:off x="5079749" y="28876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subTitle"/>
          </p:nvPr>
        </p:nvSpPr>
        <p:spPr>
          <a:xfrm>
            <a:off x="1186376" y="1858677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2" type="subTitle"/>
          </p:nvPr>
        </p:nvSpPr>
        <p:spPr>
          <a:xfrm>
            <a:off x="3502800" y="1858677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3" type="subTitle"/>
          </p:nvPr>
        </p:nvSpPr>
        <p:spPr>
          <a:xfrm>
            <a:off x="1186376" y="3622725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4" type="subTitle"/>
          </p:nvPr>
        </p:nvSpPr>
        <p:spPr>
          <a:xfrm>
            <a:off x="3502801" y="3622725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5" type="subTitle"/>
          </p:nvPr>
        </p:nvSpPr>
        <p:spPr>
          <a:xfrm>
            <a:off x="5819222" y="1858677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6" type="subTitle"/>
          </p:nvPr>
        </p:nvSpPr>
        <p:spPr>
          <a:xfrm>
            <a:off x="5819224" y="3622725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7" type="subTitle"/>
          </p:nvPr>
        </p:nvSpPr>
        <p:spPr>
          <a:xfrm>
            <a:off x="1186376" y="1554225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3" name="Google Shape;183;p33"/>
          <p:cNvSpPr txBox="1"/>
          <p:nvPr>
            <p:ph idx="8" type="subTitle"/>
          </p:nvPr>
        </p:nvSpPr>
        <p:spPr>
          <a:xfrm>
            <a:off x="3502795" y="1554225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4" name="Google Shape;184;p33"/>
          <p:cNvSpPr txBox="1"/>
          <p:nvPr>
            <p:ph idx="9" type="subTitle"/>
          </p:nvPr>
        </p:nvSpPr>
        <p:spPr>
          <a:xfrm>
            <a:off x="5819213" y="1554225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33"/>
          <p:cNvSpPr txBox="1"/>
          <p:nvPr>
            <p:ph idx="13" type="subTitle"/>
          </p:nvPr>
        </p:nvSpPr>
        <p:spPr>
          <a:xfrm>
            <a:off x="1186376" y="3315052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33"/>
          <p:cNvSpPr txBox="1"/>
          <p:nvPr>
            <p:ph idx="14" type="subTitle"/>
          </p:nvPr>
        </p:nvSpPr>
        <p:spPr>
          <a:xfrm>
            <a:off x="3502795" y="3315052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33"/>
          <p:cNvSpPr txBox="1"/>
          <p:nvPr>
            <p:ph idx="15" type="subTitle"/>
          </p:nvPr>
        </p:nvSpPr>
        <p:spPr>
          <a:xfrm>
            <a:off x="5819213" y="3315052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7"/>
          <p:cNvSpPr txBox="1"/>
          <p:nvPr>
            <p:ph type="title"/>
          </p:nvPr>
        </p:nvSpPr>
        <p:spPr>
          <a:xfrm>
            <a:off x="713225" y="719800"/>
            <a:ext cx="4223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3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" type="subTitle"/>
          </p:nvPr>
        </p:nvSpPr>
        <p:spPr>
          <a:xfrm>
            <a:off x="713225" y="1359275"/>
            <a:ext cx="42237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37"/>
          <p:cNvSpPr txBox="1"/>
          <p:nvPr/>
        </p:nvSpPr>
        <p:spPr>
          <a:xfrm>
            <a:off x="713225" y="3078550"/>
            <a:ext cx="42237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fr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fr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fr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fr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fr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2" name="Google Shape;202;p37"/>
          <p:cNvSpPr/>
          <p:nvPr>
            <p:ph idx="2" type="pic"/>
          </p:nvPr>
        </p:nvSpPr>
        <p:spPr>
          <a:xfrm>
            <a:off x="5017025" y="539500"/>
            <a:ext cx="34134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 Black"/>
              <a:buNone/>
              <a:defRPr sz="25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7.png"/><Relationship Id="rId8" Type="http://schemas.openxmlformats.org/officeDocument/2006/relationships/image" Target="../media/image33.png"/><Relationship Id="rId10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jpg"/><Relationship Id="rId4" Type="http://schemas.openxmlformats.org/officeDocument/2006/relationships/image" Target="../media/image4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ctrTitle"/>
          </p:nvPr>
        </p:nvSpPr>
        <p:spPr>
          <a:xfrm>
            <a:off x="3019750" y="526575"/>
            <a:ext cx="32253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Revue finale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212" name="Google Shape;212;p40"/>
          <p:cNvSpPr txBox="1"/>
          <p:nvPr>
            <p:ph idx="1" type="subTitle"/>
          </p:nvPr>
        </p:nvSpPr>
        <p:spPr>
          <a:xfrm>
            <a:off x="6630525" y="4734100"/>
            <a:ext cx="28536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Lycée La Salle Avignon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13" name="Google Shape;213;p40"/>
          <p:cNvSpPr txBox="1"/>
          <p:nvPr>
            <p:ph idx="1" type="subTitle"/>
          </p:nvPr>
        </p:nvSpPr>
        <p:spPr>
          <a:xfrm>
            <a:off x="155450" y="4599625"/>
            <a:ext cx="3280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VIGNAL Thomas  (BTS SNIR)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14" name="Google Shape;21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fr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5" name="Google Shape;215;p40"/>
          <p:cNvSpPr txBox="1"/>
          <p:nvPr/>
        </p:nvSpPr>
        <p:spPr>
          <a:xfrm>
            <a:off x="1912000" y="0"/>
            <a:ext cx="54408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rPr>
              <a:t>Eco Classroom 2024</a:t>
            </a:r>
            <a:endParaRPr sz="3800">
              <a:solidFill>
                <a:schemeClr val="accent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00" y="1351950"/>
            <a:ext cx="3021100" cy="30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 rotWithShape="1">
          <a:blip r:embed="rId4">
            <a:alphaModFix/>
          </a:blip>
          <a:srcRect b="0" l="-2659" r="2660" t="0"/>
          <a:stretch/>
        </p:blipFill>
        <p:spPr>
          <a:xfrm>
            <a:off x="5794941" y="1347888"/>
            <a:ext cx="3125634" cy="30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0"/>
          <p:cNvSpPr txBox="1"/>
          <p:nvPr>
            <p:ph type="ctrTitle"/>
          </p:nvPr>
        </p:nvSpPr>
        <p:spPr>
          <a:xfrm>
            <a:off x="2959350" y="823300"/>
            <a:ext cx="32253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00">
                <a:solidFill>
                  <a:schemeClr val="lt1"/>
                </a:solidFill>
              </a:rPr>
              <a:t>version 1.0</a:t>
            </a: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3" name="Google Shape;313;p49"/>
          <p:cNvSpPr txBox="1"/>
          <p:nvPr>
            <p:ph type="ctrTitle"/>
          </p:nvPr>
        </p:nvSpPr>
        <p:spPr>
          <a:xfrm>
            <a:off x="116075" y="-36275"/>
            <a:ext cx="8601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Tâches à réaliser</a:t>
            </a:r>
            <a:endParaRPr sz="3540">
              <a:solidFill>
                <a:schemeClr val="accent4"/>
              </a:solidFill>
            </a:endParaRPr>
          </a:p>
        </p:txBody>
      </p:sp>
      <p:graphicFrame>
        <p:nvGraphicFramePr>
          <p:cNvPr id="314" name="Google Shape;314;p49"/>
          <p:cNvGraphicFramePr/>
          <p:nvPr/>
        </p:nvGraphicFramePr>
        <p:xfrm>
          <a:off x="852900" y="119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{6E424E50-4CB3-4FA5-9857-15EB591FFD7A}</a:tableStyleId>
              </a:tblPr>
              <a:tblGrid>
                <a:gridCol w="4545675"/>
                <a:gridCol w="1216400"/>
                <a:gridCol w="1476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900" u="sng">
                          <a:solidFill>
                            <a:schemeClr val="lt1"/>
                          </a:solidFill>
                        </a:rPr>
                        <a:t>Listes des tâches </a:t>
                      </a:r>
                      <a:endParaRPr b="1" sz="19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900" u="sng">
                          <a:solidFill>
                            <a:schemeClr val="lt1"/>
                          </a:solidFill>
                        </a:rPr>
                        <a:t>Priorité</a:t>
                      </a:r>
                      <a:endParaRPr b="1" sz="19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900" u="sng">
                          <a:solidFill>
                            <a:schemeClr val="lt1"/>
                          </a:solidFill>
                        </a:rPr>
                        <a:t>Itérations</a:t>
                      </a:r>
                      <a:endParaRPr b="1" sz="19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Visualiser l’ensemble des salles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FF0000"/>
                          </a:solidFill>
                        </a:rPr>
                        <a:t>Haute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Visualiser une salle spécifique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rgbClr val="00FF00"/>
                          </a:solidFill>
                        </a:rPr>
                        <a:t>Basse</a:t>
                      </a:r>
                      <a:endParaRPr sz="15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rgbClr val="00FF00"/>
                          </a:solidFill>
                        </a:rPr>
                        <a:t>3</a:t>
                      </a:r>
                      <a:endParaRPr sz="15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Évaluer la qualité de l’air et le niveau de confort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500">
                          <a:solidFill>
                            <a:srgbClr val="FF0000"/>
                          </a:solidFill>
                        </a:rPr>
                        <a:t>Haute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5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Dialoguer avec les modules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E76A28"/>
                          </a:solidFill>
                        </a:rPr>
                        <a:t>Moyenne</a:t>
                      </a:r>
                      <a:endParaRPr b="1" sz="1500">
                        <a:solidFill>
                          <a:srgbClr val="E76A2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E76A28"/>
                          </a:solidFill>
                        </a:rPr>
                        <a:t>2</a:t>
                      </a:r>
                      <a:endParaRPr b="1" sz="1500">
                        <a:solidFill>
                          <a:srgbClr val="E76A2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Effectuer un filtrage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500">
                          <a:solidFill>
                            <a:srgbClr val="E76A28"/>
                          </a:solidFill>
                        </a:rPr>
                        <a:t>Moyenne</a:t>
                      </a:r>
                      <a:endParaRPr sz="15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E76A28"/>
                          </a:solidFill>
                        </a:rPr>
                        <a:t>2</a:t>
                      </a:r>
                      <a:endParaRPr sz="15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Editer une salle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>
                          <a:solidFill>
                            <a:srgbClr val="00FF00"/>
                          </a:solidFill>
                        </a:rPr>
                        <a:t>Basse</a:t>
                      </a:r>
                      <a:endParaRPr sz="15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>
                          <a:solidFill>
                            <a:srgbClr val="00FF00"/>
                          </a:solidFill>
                        </a:rPr>
                        <a:t>3</a:t>
                      </a:r>
                      <a:endParaRPr sz="15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50"/>
          <p:cNvSpPr txBox="1"/>
          <p:nvPr>
            <p:ph type="ctrTitle"/>
          </p:nvPr>
        </p:nvSpPr>
        <p:spPr>
          <a:xfrm>
            <a:off x="116075" y="-36275"/>
            <a:ext cx="8601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Planification des versions</a:t>
            </a:r>
            <a:endParaRPr sz="3540">
              <a:solidFill>
                <a:schemeClr val="accent4"/>
              </a:solidFill>
            </a:endParaRPr>
          </a:p>
        </p:txBody>
      </p:sp>
      <p:pic>
        <p:nvPicPr>
          <p:cNvPr id="321" name="Google Shape;3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75" y="1422550"/>
            <a:ext cx="8948650" cy="27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ctrTitle"/>
          </p:nvPr>
        </p:nvSpPr>
        <p:spPr>
          <a:xfrm>
            <a:off x="182100" y="-81250"/>
            <a:ext cx="54096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Ressources logicielles</a:t>
            </a:r>
            <a:endParaRPr sz="3540">
              <a:solidFill>
                <a:schemeClr val="accent4"/>
              </a:solidFill>
            </a:endParaRPr>
          </a:p>
        </p:txBody>
      </p:sp>
      <p:sp>
        <p:nvSpPr>
          <p:cNvPr id="327" name="Google Shape;327;p51"/>
          <p:cNvSpPr txBox="1"/>
          <p:nvPr>
            <p:ph idx="1" type="subTitle"/>
          </p:nvPr>
        </p:nvSpPr>
        <p:spPr>
          <a:xfrm>
            <a:off x="321225" y="4503925"/>
            <a:ext cx="28536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VIGNAL Thomas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29" name="Google Shape;329;p5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{6E424E50-4CB3-4FA5-9857-15EB591FFD7A}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Environnement de développement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Qt et IDE Qt Creator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Gestionnaire de versions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Git / GitHub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Gestion de projet développement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Jira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UML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BOUML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Gestion de projet global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Beesbusy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ctrTitle"/>
          </p:nvPr>
        </p:nvSpPr>
        <p:spPr>
          <a:xfrm>
            <a:off x="1951925" y="-104075"/>
            <a:ext cx="73305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Maquette IHM Générale</a:t>
            </a:r>
            <a:endParaRPr sz="3540">
              <a:solidFill>
                <a:schemeClr val="accent4"/>
              </a:solidFill>
            </a:endParaRPr>
          </a:p>
        </p:txBody>
      </p:sp>
      <p:sp>
        <p:nvSpPr>
          <p:cNvPr id="335" name="Google Shape;33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031425"/>
            <a:ext cx="8244963" cy="32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ctrTitle"/>
          </p:nvPr>
        </p:nvSpPr>
        <p:spPr>
          <a:xfrm>
            <a:off x="1944800" y="-385425"/>
            <a:ext cx="73305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Maquette IHM Spécifique</a:t>
            </a:r>
            <a:endParaRPr sz="3540">
              <a:solidFill>
                <a:schemeClr val="accent4"/>
              </a:solidFill>
            </a:endParaRPr>
          </a:p>
        </p:txBody>
      </p:sp>
      <p:sp>
        <p:nvSpPr>
          <p:cNvPr id="342" name="Google Shape;34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75" y="699725"/>
            <a:ext cx="8251984" cy="4174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00" y="498002"/>
            <a:ext cx="6841999" cy="46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4"/>
          <p:cNvSpPr txBox="1"/>
          <p:nvPr>
            <p:ph type="ctrTitle"/>
          </p:nvPr>
        </p:nvSpPr>
        <p:spPr>
          <a:xfrm>
            <a:off x="108375" y="-402925"/>
            <a:ext cx="87105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Diagramme de classes</a:t>
            </a:r>
            <a:endParaRPr sz="3540">
              <a:solidFill>
                <a:schemeClr val="accent4"/>
              </a:solidFill>
            </a:endParaRPr>
          </a:p>
        </p:txBody>
      </p:sp>
      <p:sp>
        <p:nvSpPr>
          <p:cNvPr id="350" name="Google Shape;35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51" name="Google Shape;351;p54"/>
          <p:cNvSpPr/>
          <p:nvPr/>
        </p:nvSpPr>
        <p:spPr>
          <a:xfrm>
            <a:off x="6149050" y="4664850"/>
            <a:ext cx="1843800" cy="4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4"/>
          <p:cNvSpPr txBox="1"/>
          <p:nvPr/>
        </p:nvSpPr>
        <p:spPr>
          <a:xfrm>
            <a:off x="7423800" y="3955450"/>
            <a:ext cx="17202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Module détection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53" name="Google Shape;353;p54"/>
          <p:cNvSpPr txBox="1"/>
          <p:nvPr/>
        </p:nvSpPr>
        <p:spPr>
          <a:xfrm>
            <a:off x="4050750" y="3955450"/>
            <a:ext cx="17202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Module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0000"/>
                </a:solidFill>
              </a:rPr>
              <a:t>sonde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54" name="Google Shape;354;p54"/>
          <p:cNvSpPr/>
          <p:nvPr/>
        </p:nvSpPr>
        <p:spPr>
          <a:xfrm>
            <a:off x="4276925" y="4664850"/>
            <a:ext cx="1887000" cy="4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ctrTitle"/>
          </p:nvPr>
        </p:nvSpPr>
        <p:spPr>
          <a:xfrm>
            <a:off x="108375" y="-402925"/>
            <a:ext cx="87105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Base de données (MySQL)</a:t>
            </a:r>
            <a:endParaRPr sz="3540">
              <a:solidFill>
                <a:schemeClr val="accent4"/>
              </a:solidFill>
            </a:endParaRPr>
          </a:p>
        </p:txBody>
      </p:sp>
      <p:sp>
        <p:nvSpPr>
          <p:cNvPr id="360" name="Google Shape;36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76" y="629975"/>
            <a:ext cx="5624448" cy="436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5"/>
          <p:cNvSpPr/>
          <p:nvPr/>
        </p:nvSpPr>
        <p:spPr>
          <a:xfrm>
            <a:off x="3804075" y="629975"/>
            <a:ext cx="1331700" cy="1429500"/>
          </a:xfrm>
          <a:prstGeom prst="roundRect">
            <a:avLst>
              <a:gd fmla="val 6424" name="adj"/>
            </a:avLst>
          </a:prstGeom>
          <a:noFill/>
          <a:ln cap="flat" cmpd="sng" w="1905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1759775" y="629975"/>
            <a:ext cx="1793400" cy="2934900"/>
          </a:xfrm>
          <a:prstGeom prst="roundRect">
            <a:avLst>
              <a:gd fmla="val 5294" name="adj"/>
            </a:avLst>
          </a:prstGeom>
          <a:noFill/>
          <a:ln cap="flat" cmpd="sng" w="1905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5"/>
          <p:cNvSpPr/>
          <p:nvPr/>
        </p:nvSpPr>
        <p:spPr>
          <a:xfrm>
            <a:off x="3852325" y="2095800"/>
            <a:ext cx="1495800" cy="2241000"/>
          </a:xfrm>
          <a:prstGeom prst="roundRect">
            <a:avLst>
              <a:gd fmla="val 3871" name="adj"/>
            </a:avLst>
          </a:prstGeom>
          <a:noFill/>
          <a:ln cap="flat" cmpd="sng" w="1905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5631600" y="629975"/>
            <a:ext cx="1704300" cy="1941900"/>
          </a:xfrm>
          <a:prstGeom prst="roundRect">
            <a:avLst>
              <a:gd fmla="val 4314" name="adj"/>
            </a:avLst>
          </a:prstGeom>
          <a:noFill/>
          <a:ln cap="flat" cmpd="sng" w="1905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ctrTitle"/>
          </p:nvPr>
        </p:nvSpPr>
        <p:spPr>
          <a:xfrm>
            <a:off x="108375" y="-402925"/>
            <a:ext cx="87105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Requêtes SQL</a:t>
            </a:r>
            <a:endParaRPr sz="3540">
              <a:solidFill>
                <a:schemeClr val="accent4"/>
              </a:solidFill>
            </a:endParaRPr>
          </a:p>
        </p:txBody>
      </p:sp>
      <p:sp>
        <p:nvSpPr>
          <p:cNvPr id="371" name="Google Shape;37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72" name="Google Shape;3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684" y="2194475"/>
            <a:ext cx="3372631" cy="279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3029"/>
            <a:ext cx="9144003" cy="153144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/>
          <p:nvPr/>
        </p:nvSpPr>
        <p:spPr>
          <a:xfrm>
            <a:off x="1925" y="698675"/>
            <a:ext cx="1669500" cy="25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6"/>
          <p:cNvSpPr/>
          <p:nvPr/>
        </p:nvSpPr>
        <p:spPr>
          <a:xfrm>
            <a:off x="627175" y="1073025"/>
            <a:ext cx="2507100" cy="1082700"/>
          </a:xfrm>
          <a:prstGeom prst="roundRect">
            <a:avLst>
              <a:gd fmla="val 6424" name="adj"/>
            </a:avLst>
          </a:prstGeom>
          <a:noFill/>
          <a:ln cap="flat" cmpd="sng" w="1905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6"/>
          <p:cNvSpPr/>
          <p:nvPr/>
        </p:nvSpPr>
        <p:spPr>
          <a:xfrm>
            <a:off x="3134200" y="1073025"/>
            <a:ext cx="6009900" cy="1082700"/>
          </a:xfrm>
          <a:prstGeom prst="roundRect">
            <a:avLst>
              <a:gd fmla="val 3935" name="adj"/>
            </a:avLst>
          </a:prstGeom>
          <a:noFill/>
          <a:ln cap="flat" cmpd="sng" w="1905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6"/>
          <p:cNvSpPr/>
          <p:nvPr/>
        </p:nvSpPr>
        <p:spPr>
          <a:xfrm>
            <a:off x="3913850" y="2497250"/>
            <a:ext cx="604200" cy="2493900"/>
          </a:xfrm>
          <a:prstGeom prst="roundRect">
            <a:avLst>
              <a:gd fmla="val 6424" name="adj"/>
            </a:avLst>
          </a:prstGeom>
          <a:noFill/>
          <a:ln cap="flat" cmpd="sng" w="19050">
            <a:solidFill>
              <a:srgbClr val="57CFD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6"/>
          <p:cNvSpPr/>
          <p:nvPr/>
        </p:nvSpPr>
        <p:spPr>
          <a:xfrm>
            <a:off x="1925" y="1018175"/>
            <a:ext cx="604200" cy="1137600"/>
          </a:xfrm>
          <a:prstGeom prst="roundRect">
            <a:avLst>
              <a:gd fmla="val 6424" name="adj"/>
            </a:avLst>
          </a:prstGeom>
          <a:noFill/>
          <a:ln cap="flat" cmpd="sng" w="19050">
            <a:solidFill>
              <a:srgbClr val="57CFD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9" name="Google Shape;379;p56"/>
          <p:cNvCxnSpPr>
            <a:stCxn id="378" idx="2"/>
            <a:endCxn id="377" idx="1"/>
          </p:cNvCxnSpPr>
          <p:nvPr/>
        </p:nvCxnSpPr>
        <p:spPr>
          <a:xfrm flipH="1" rot="-5400000">
            <a:off x="1314725" y="1145075"/>
            <a:ext cx="1588500" cy="3609900"/>
          </a:xfrm>
          <a:prstGeom prst="curvedConnector2">
            <a:avLst/>
          </a:prstGeom>
          <a:noFill/>
          <a:ln cap="flat" cmpd="sng" w="38100">
            <a:solidFill>
              <a:srgbClr val="57CFD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80" name="Google Shape;380;p56"/>
          <p:cNvSpPr/>
          <p:nvPr/>
        </p:nvSpPr>
        <p:spPr>
          <a:xfrm>
            <a:off x="4518050" y="2497250"/>
            <a:ext cx="1740300" cy="2493900"/>
          </a:xfrm>
          <a:prstGeom prst="roundRect">
            <a:avLst>
              <a:gd fmla="val 6424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6"/>
          <p:cNvSpPr/>
          <p:nvPr/>
        </p:nvSpPr>
        <p:spPr>
          <a:xfrm>
            <a:off x="2902500" y="2201100"/>
            <a:ext cx="1885800" cy="25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787" y="1516013"/>
            <a:ext cx="3072849" cy="33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2363" y="1516012"/>
            <a:ext cx="2777329" cy="334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7"/>
          <p:cNvSpPr txBox="1"/>
          <p:nvPr>
            <p:ph type="ctrTitle"/>
          </p:nvPr>
        </p:nvSpPr>
        <p:spPr>
          <a:xfrm>
            <a:off x="1372375" y="679775"/>
            <a:ext cx="6399300" cy="5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Qualité de l’air</a:t>
            </a:r>
            <a:endParaRPr sz="24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57"/>
          <p:cNvSpPr txBox="1"/>
          <p:nvPr>
            <p:ph type="ctrTitle"/>
          </p:nvPr>
        </p:nvSpPr>
        <p:spPr>
          <a:xfrm>
            <a:off x="1195025" y="679775"/>
            <a:ext cx="6399300" cy="5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Confort </a:t>
            </a:r>
            <a:r>
              <a:rPr lang="fr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thermique</a:t>
            </a:r>
            <a:endParaRPr sz="24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775" y="1575800"/>
            <a:ext cx="3286955" cy="33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>
            <p:ph type="ctrTitle"/>
          </p:nvPr>
        </p:nvSpPr>
        <p:spPr>
          <a:xfrm>
            <a:off x="72825" y="-353125"/>
            <a:ext cx="87105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Les indices</a:t>
            </a:r>
            <a:endParaRPr sz="3540">
              <a:solidFill>
                <a:schemeClr val="accent4"/>
              </a:solidFill>
            </a:endParaRPr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5025" y="1634788"/>
            <a:ext cx="2541250" cy="34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99" name="Google Shape;399;p58"/>
          <p:cNvSpPr txBox="1"/>
          <p:nvPr>
            <p:ph type="ctrTitle"/>
          </p:nvPr>
        </p:nvSpPr>
        <p:spPr>
          <a:xfrm>
            <a:off x="116075" y="-36275"/>
            <a:ext cx="8601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Communication MQTT</a:t>
            </a:r>
            <a:endParaRPr sz="3540">
              <a:solidFill>
                <a:schemeClr val="accent4"/>
              </a:solidFill>
            </a:endParaRPr>
          </a:p>
        </p:txBody>
      </p:sp>
      <p:pic>
        <p:nvPicPr>
          <p:cNvPr id="400" name="Google Shape;4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8725"/>
            <a:ext cx="88392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8"/>
          <p:cNvSpPr/>
          <p:nvPr/>
        </p:nvSpPr>
        <p:spPr>
          <a:xfrm>
            <a:off x="5751375" y="2877600"/>
            <a:ext cx="3070800" cy="1623300"/>
          </a:xfrm>
          <a:prstGeom prst="roundRect">
            <a:avLst>
              <a:gd fmla="val 3690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8"/>
          <p:cNvSpPr/>
          <p:nvPr/>
        </p:nvSpPr>
        <p:spPr>
          <a:xfrm>
            <a:off x="281775" y="1035325"/>
            <a:ext cx="8709900" cy="1767000"/>
          </a:xfrm>
          <a:prstGeom prst="roundRect">
            <a:avLst>
              <a:gd fmla="val 369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ctrTitle"/>
          </p:nvPr>
        </p:nvSpPr>
        <p:spPr>
          <a:xfrm>
            <a:off x="480950" y="1916375"/>
            <a:ext cx="51030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Expression du besoin</a:t>
            </a:r>
            <a:endParaRPr sz="3540">
              <a:solidFill>
                <a:schemeClr val="accent4"/>
              </a:solidFill>
            </a:endParaRPr>
          </a:p>
        </p:txBody>
      </p:sp>
      <p:sp>
        <p:nvSpPr>
          <p:cNvPr id="224" name="Google Shape;224;p41"/>
          <p:cNvSpPr txBox="1"/>
          <p:nvPr>
            <p:ph idx="1" type="subTitle"/>
          </p:nvPr>
        </p:nvSpPr>
        <p:spPr>
          <a:xfrm>
            <a:off x="321225" y="4503925"/>
            <a:ext cx="28536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VIGNAL Thomas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" name="Google Shape;22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8725"/>
            <a:ext cx="8839199" cy="353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817"/>
            <a:ext cx="9143999" cy="503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5" y="0"/>
            <a:ext cx="90024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87755"/>
            <a:ext cx="9144000" cy="236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852608"/>
            <a:ext cx="9144000" cy="410973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13" name="Google Shape;413;p59"/>
          <p:cNvSpPr txBox="1"/>
          <p:nvPr>
            <p:ph type="ctrTitle"/>
          </p:nvPr>
        </p:nvSpPr>
        <p:spPr>
          <a:xfrm>
            <a:off x="39300" y="0"/>
            <a:ext cx="8601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Traitement</a:t>
            </a:r>
            <a:r>
              <a:rPr lang="fr" sz="3540">
                <a:solidFill>
                  <a:schemeClr val="lt1"/>
                </a:solidFill>
              </a:rPr>
              <a:t> MQTT</a:t>
            </a:r>
            <a:endParaRPr sz="3540">
              <a:solidFill>
                <a:schemeClr val="accent4"/>
              </a:solidFill>
            </a:endParaRPr>
          </a:p>
        </p:txBody>
      </p:sp>
      <p:pic>
        <p:nvPicPr>
          <p:cNvPr id="414" name="Google Shape;414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1663" y="273863"/>
            <a:ext cx="30575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900" y="1144525"/>
            <a:ext cx="7914300" cy="311887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/>
          <p:nvPr/>
        </p:nvSpPr>
        <p:spPr>
          <a:xfrm>
            <a:off x="5995800" y="852600"/>
            <a:ext cx="250500" cy="214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9"/>
          <p:cNvSpPr/>
          <p:nvPr/>
        </p:nvSpPr>
        <p:spPr>
          <a:xfrm>
            <a:off x="6947075" y="852600"/>
            <a:ext cx="250500" cy="214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358112"/>
            <a:ext cx="9143998" cy="15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9"/>
          <p:cNvSpPr/>
          <p:nvPr/>
        </p:nvSpPr>
        <p:spPr>
          <a:xfrm>
            <a:off x="0" y="2457300"/>
            <a:ext cx="9144000" cy="153300"/>
          </a:xfrm>
          <a:prstGeom prst="roundRect">
            <a:avLst>
              <a:gd fmla="val 3690" name="adj"/>
            </a:avLst>
          </a:prstGeom>
          <a:noFill/>
          <a:ln cap="flat" cmpd="sng" w="38100">
            <a:solidFill>
              <a:srgbClr val="E76A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25" name="Google Shape;425;p60"/>
          <p:cNvSpPr txBox="1"/>
          <p:nvPr>
            <p:ph type="ctrTitle"/>
          </p:nvPr>
        </p:nvSpPr>
        <p:spPr>
          <a:xfrm>
            <a:off x="116075" y="-36275"/>
            <a:ext cx="8601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Tâches terminées</a:t>
            </a:r>
            <a:endParaRPr sz="3540">
              <a:solidFill>
                <a:schemeClr val="accent4"/>
              </a:solidFill>
            </a:endParaRPr>
          </a:p>
        </p:txBody>
      </p:sp>
      <p:graphicFrame>
        <p:nvGraphicFramePr>
          <p:cNvPr id="426" name="Google Shape;426;p60"/>
          <p:cNvGraphicFramePr/>
          <p:nvPr/>
        </p:nvGraphicFramePr>
        <p:xfrm>
          <a:off x="1433025" y="110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{6E424E50-4CB3-4FA5-9857-15EB591FFD7A}</a:tableStyleId>
              </a:tblPr>
              <a:tblGrid>
                <a:gridCol w="4331450"/>
                <a:gridCol w="973250"/>
                <a:gridCol w="973250"/>
              </a:tblGrid>
              <a:tr h="5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900" u="sng">
                          <a:solidFill>
                            <a:schemeClr val="lt1"/>
                          </a:solidFill>
                        </a:rPr>
                        <a:t>Fonctionnalités</a:t>
                      </a:r>
                      <a:endParaRPr b="1" sz="19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900" u="sng">
                          <a:solidFill>
                            <a:schemeClr val="lt1"/>
                          </a:solidFill>
                        </a:rPr>
                        <a:t>OUI</a:t>
                      </a:r>
                      <a:endParaRPr b="1" sz="19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900" u="sng">
                          <a:solidFill>
                            <a:schemeClr val="lt1"/>
                          </a:solidFill>
                        </a:rPr>
                        <a:t>NON</a:t>
                      </a:r>
                      <a:endParaRPr b="1" sz="1900" u="sng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Visualiser l’ensemble des salles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❎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Visualiser une salle spécifique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❎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Évaluer la qualité de l’air et le niveau de confort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❎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Dialoguer avec les modules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❎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Effectuer un filtrage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❎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Editer une salle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>
                          <a:solidFill>
                            <a:schemeClr val="lt1"/>
                          </a:solidFill>
                        </a:rPr>
                        <a:t>❌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1"/>
          <p:cNvSpPr txBox="1"/>
          <p:nvPr>
            <p:ph type="ctrTitle"/>
          </p:nvPr>
        </p:nvSpPr>
        <p:spPr>
          <a:xfrm>
            <a:off x="5014350" y="289175"/>
            <a:ext cx="37359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Revue finale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432" name="Google Shape;432;p61"/>
          <p:cNvSpPr txBox="1"/>
          <p:nvPr>
            <p:ph idx="1" type="subTitle"/>
          </p:nvPr>
        </p:nvSpPr>
        <p:spPr>
          <a:xfrm>
            <a:off x="6615425" y="4380600"/>
            <a:ext cx="28536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Lycée La Salle Avignon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33" name="Google Shape;433;p61"/>
          <p:cNvSpPr txBox="1"/>
          <p:nvPr>
            <p:ph idx="1" type="subTitle"/>
          </p:nvPr>
        </p:nvSpPr>
        <p:spPr>
          <a:xfrm>
            <a:off x="350250" y="4380600"/>
            <a:ext cx="3280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VIGNAL Thomas  (BTS SNIR)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34" name="Google Shape;43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fr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5" name="Google Shape;435;p61"/>
          <p:cNvSpPr txBox="1"/>
          <p:nvPr/>
        </p:nvSpPr>
        <p:spPr>
          <a:xfrm>
            <a:off x="737050" y="262325"/>
            <a:ext cx="4019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rPr>
              <a:t>Eco Classroom</a:t>
            </a:r>
            <a:endParaRPr sz="3800">
              <a:solidFill>
                <a:schemeClr val="accent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36" name="Google Shape;436;p61"/>
          <p:cNvSpPr txBox="1"/>
          <p:nvPr>
            <p:ph type="ctrTitle"/>
          </p:nvPr>
        </p:nvSpPr>
        <p:spPr>
          <a:xfrm>
            <a:off x="1082350" y="1442975"/>
            <a:ext cx="6817800" cy="14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840">
                <a:solidFill>
                  <a:schemeClr val="lt1"/>
                </a:solidFill>
              </a:rPr>
              <a:t>Merci vous votre attention</a:t>
            </a:r>
            <a:endParaRPr sz="27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/>
          <p:nvPr>
            <p:ph type="ctrTitle"/>
          </p:nvPr>
        </p:nvSpPr>
        <p:spPr>
          <a:xfrm>
            <a:off x="5014350" y="289175"/>
            <a:ext cx="32382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Revue finale</a:t>
            </a:r>
            <a:endParaRPr sz="2400">
              <a:solidFill>
                <a:schemeClr val="accent4"/>
              </a:solidFill>
            </a:endParaRPr>
          </a:p>
        </p:txBody>
      </p:sp>
      <p:sp>
        <p:nvSpPr>
          <p:cNvPr id="442" name="Google Shape;442;p62"/>
          <p:cNvSpPr txBox="1"/>
          <p:nvPr>
            <p:ph idx="1" type="subTitle"/>
          </p:nvPr>
        </p:nvSpPr>
        <p:spPr>
          <a:xfrm>
            <a:off x="6615425" y="4380600"/>
            <a:ext cx="28536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</a:rPr>
              <a:t>Lycée La Salle Avignon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43" name="Google Shape;443;p62"/>
          <p:cNvSpPr txBox="1"/>
          <p:nvPr>
            <p:ph idx="1" type="subTitle"/>
          </p:nvPr>
        </p:nvSpPr>
        <p:spPr>
          <a:xfrm>
            <a:off x="350250" y="4380600"/>
            <a:ext cx="3280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VIGNAL Thomas  (BTS SNIR)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44" name="Google Shape;44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fr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5" name="Google Shape;445;p62"/>
          <p:cNvSpPr txBox="1"/>
          <p:nvPr/>
        </p:nvSpPr>
        <p:spPr>
          <a:xfrm>
            <a:off x="737050" y="262325"/>
            <a:ext cx="4019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accent4"/>
                </a:solidFill>
                <a:latin typeface="Raleway Black"/>
                <a:ea typeface="Raleway Black"/>
                <a:cs typeface="Raleway Black"/>
                <a:sym typeface="Raleway Black"/>
              </a:rPr>
              <a:t>Eco Classroom</a:t>
            </a:r>
            <a:endParaRPr sz="3800">
              <a:solidFill>
                <a:schemeClr val="accent4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46" name="Google Shape;446;p62"/>
          <p:cNvSpPr txBox="1"/>
          <p:nvPr>
            <p:ph type="ctrTitle"/>
          </p:nvPr>
        </p:nvSpPr>
        <p:spPr>
          <a:xfrm>
            <a:off x="2326325" y="1471400"/>
            <a:ext cx="4289100" cy="14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840">
                <a:solidFill>
                  <a:schemeClr val="lt1"/>
                </a:solidFill>
              </a:rPr>
              <a:t>Des questions ? </a:t>
            </a:r>
            <a:endParaRPr sz="27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idx="12" type="sldNum"/>
          </p:nvPr>
        </p:nvSpPr>
        <p:spPr>
          <a:xfrm>
            <a:off x="7855684" y="45612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33" y="0"/>
            <a:ext cx="9262531" cy="521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37" y="443537"/>
            <a:ext cx="8142727" cy="42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720000" y="219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des charges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4"/>
          <p:cNvSpPr txBox="1"/>
          <p:nvPr>
            <p:ph idx="1" type="subTitle"/>
          </p:nvPr>
        </p:nvSpPr>
        <p:spPr>
          <a:xfrm>
            <a:off x="1186376" y="1845552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Codée en C++ à l’aide du framework Qt</a:t>
            </a:r>
            <a:endParaRPr/>
          </a:p>
        </p:txBody>
      </p:sp>
      <p:sp>
        <p:nvSpPr>
          <p:cNvPr id="247" name="Google Shape;247;p44"/>
          <p:cNvSpPr txBox="1"/>
          <p:nvPr>
            <p:ph idx="2" type="subTitle"/>
          </p:nvPr>
        </p:nvSpPr>
        <p:spPr>
          <a:xfrm>
            <a:off x="3502800" y="1858677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L’utilisateur peut visualiser l’ensemble des salles avec différentes informations</a:t>
            </a:r>
            <a:endParaRPr/>
          </a:p>
        </p:txBody>
      </p:sp>
      <p:sp>
        <p:nvSpPr>
          <p:cNvPr id="248" name="Google Shape;248;p44"/>
          <p:cNvSpPr txBox="1"/>
          <p:nvPr>
            <p:ph idx="3" type="subTitle"/>
          </p:nvPr>
        </p:nvSpPr>
        <p:spPr>
          <a:xfrm>
            <a:off x="1186376" y="3622725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L’utilisateur peut </a:t>
            </a:r>
            <a:r>
              <a:rPr lang="fr"/>
              <a:t>effectuer une recherche avec des critères précis</a:t>
            </a:r>
            <a:r>
              <a:rPr lang="fr"/>
              <a:t> </a:t>
            </a:r>
            <a:endParaRPr/>
          </a:p>
        </p:txBody>
      </p:sp>
      <p:sp>
        <p:nvSpPr>
          <p:cNvPr id="249" name="Google Shape;249;p44"/>
          <p:cNvSpPr txBox="1"/>
          <p:nvPr>
            <p:ph idx="4" type="subTitle"/>
          </p:nvPr>
        </p:nvSpPr>
        <p:spPr>
          <a:xfrm>
            <a:off x="3502800" y="3622725"/>
            <a:ext cx="21384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L’utilisateur peut éditer les informations d’une salle</a:t>
            </a:r>
            <a:endParaRPr/>
          </a:p>
        </p:txBody>
      </p:sp>
      <p:sp>
        <p:nvSpPr>
          <p:cNvPr id="250" name="Google Shape;250;p44"/>
          <p:cNvSpPr txBox="1"/>
          <p:nvPr>
            <p:ph idx="7" type="subTitle"/>
          </p:nvPr>
        </p:nvSpPr>
        <p:spPr>
          <a:xfrm>
            <a:off x="1186376" y="1350825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PC</a:t>
            </a:r>
            <a:endParaRPr/>
          </a:p>
        </p:txBody>
      </p:sp>
      <p:sp>
        <p:nvSpPr>
          <p:cNvPr id="251" name="Google Shape;251;p44"/>
          <p:cNvSpPr txBox="1"/>
          <p:nvPr>
            <p:ph idx="8" type="subTitle"/>
          </p:nvPr>
        </p:nvSpPr>
        <p:spPr>
          <a:xfrm>
            <a:off x="3502795" y="1554225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GÉNÉRALE</a:t>
            </a:r>
            <a:endParaRPr/>
          </a:p>
        </p:txBody>
      </p:sp>
      <p:sp>
        <p:nvSpPr>
          <p:cNvPr id="252" name="Google Shape;252;p44"/>
          <p:cNvSpPr txBox="1"/>
          <p:nvPr>
            <p:ph idx="9" type="subTitle"/>
          </p:nvPr>
        </p:nvSpPr>
        <p:spPr>
          <a:xfrm>
            <a:off x="6034800" y="1234725"/>
            <a:ext cx="2389200" cy="6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SPÉCIFIQUE</a:t>
            </a:r>
            <a:endParaRPr/>
          </a:p>
        </p:txBody>
      </p:sp>
      <p:sp>
        <p:nvSpPr>
          <p:cNvPr id="253" name="Google Shape;253;p44"/>
          <p:cNvSpPr txBox="1"/>
          <p:nvPr>
            <p:ph idx="5" type="subTitle"/>
          </p:nvPr>
        </p:nvSpPr>
        <p:spPr>
          <a:xfrm>
            <a:off x="6034800" y="1858313"/>
            <a:ext cx="2563500" cy="23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L’utilisateur peut accéder aux données suivantes pour chaque salle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Nom, Description, Superficie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Qualité de l’air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Confort  thermique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L’état des lumières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fr"/>
              <a:t>L’état des fenêtres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4"/>
          <p:cNvSpPr txBox="1"/>
          <p:nvPr>
            <p:ph idx="13" type="subTitle"/>
          </p:nvPr>
        </p:nvSpPr>
        <p:spPr>
          <a:xfrm>
            <a:off x="1186376" y="3315052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FILTRER</a:t>
            </a:r>
            <a:endParaRPr/>
          </a:p>
        </p:txBody>
      </p:sp>
      <p:sp>
        <p:nvSpPr>
          <p:cNvPr id="255" name="Google Shape;255;p44"/>
          <p:cNvSpPr txBox="1"/>
          <p:nvPr>
            <p:ph idx="14" type="subTitle"/>
          </p:nvPr>
        </p:nvSpPr>
        <p:spPr>
          <a:xfrm>
            <a:off x="3502795" y="3315052"/>
            <a:ext cx="21384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EDITER</a:t>
            </a:r>
            <a:endParaRPr/>
          </a:p>
        </p:txBody>
      </p:sp>
      <p:grpSp>
        <p:nvGrpSpPr>
          <p:cNvPr id="256" name="Google Shape;256;p44"/>
          <p:cNvGrpSpPr/>
          <p:nvPr/>
        </p:nvGrpSpPr>
        <p:grpSpPr>
          <a:xfrm>
            <a:off x="6169517" y="995315"/>
            <a:ext cx="308726" cy="298889"/>
            <a:chOff x="-33676975" y="2275050"/>
            <a:chExt cx="295375" cy="293000"/>
          </a:xfrm>
        </p:grpSpPr>
        <p:sp>
          <p:nvSpPr>
            <p:cNvPr id="257" name="Google Shape;257;p44"/>
            <p:cNvSpPr/>
            <p:nvPr/>
          </p:nvSpPr>
          <p:spPr>
            <a:xfrm>
              <a:off x="-33502125" y="2309700"/>
              <a:ext cx="52800" cy="67750"/>
            </a:xfrm>
            <a:custGeom>
              <a:rect b="b" l="l" r="r" t="t"/>
              <a:pathLst>
                <a:path extrusionOk="0" h="2710" w="2112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4"/>
            <p:cNvSpPr/>
            <p:nvPr/>
          </p:nvSpPr>
          <p:spPr>
            <a:xfrm>
              <a:off x="-33484800" y="23955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4"/>
            <p:cNvSpPr/>
            <p:nvPr/>
          </p:nvSpPr>
          <p:spPr>
            <a:xfrm>
              <a:off x="-33676975" y="2275050"/>
              <a:ext cx="295375" cy="293000"/>
            </a:xfrm>
            <a:custGeom>
              <a:rect b="b" l="l" r="r" t="t"/>
              <a:pathLst>
                <a:path extrusionOk="0" h="11720" w="11815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44"/>
          <p:cNvGrpSpPr/>
          <p:nvPr/>
        </p:nvGrpSpPr>
        <p:grpSpPr>
          <a:xfrm>
            <a:off x="1288238" y="995330"/>
            <a:ext cx="356438" cy="355498"/>
            <a:chOff x="-34778075" y="2272675"/>
            <a:chExt cx="293800" cy="293025"/>
          </a:xfrm>
        </p:grpSpPr>
        <p:sp>
          <p:nvSpPr>
            <p:cNvPr id="261" name="Google Shape;261;p44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4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44"/>
          <p:cNvSpPr txBox="1"/>
          <p:nvPr>
            <p:ph idx="12" type="sldNum"/>
          </p:nvPr>
        </p:nvSpPr>
        <p:spPr>
          <a:xfrm>
            <a:off x="8690484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6"/>
                </a:solidFill>
              </a:rPr>
              <a:t>‹#›</a:t>
            </a:fld>
            <a:endParaRPr>
              <a:solidFill>
                <a:schemeClr val="accent6"/>
              </a:solidFill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3596387" y="2862104"/>
            <a:ext cx="348301" cy="341418"/>
          </a:xfrm>
          <a:custGeom>
            <a:rect b="b" l="l" r="r" t="t"/>
            <a:pathLst>
              <a:path extrusionOk="0" h="19396" w="19787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266" name="Google Shape;266;p44"/>
          <p:cNvGrpSpPr/>
          <p:nvPr/>
        </p:nvGrpSpPr>
        <p:grpSpPr>
          <a:xfrm>
            <a:off x="3596383" y="1083228"/>
            <a:ext cx="348327" cy="179685"/>
            <a:chOff x="2080675" y="352325"/>
            <a:chExt cx="485000" cy="254800"/>
          </a:xfrm>
        </p:grpSpPr>
        <p:sp>
          <p:nvSpPr>
            <p:cNvPr id="267" name="Google Shape;267;p44"/>
            <p:cNvSpPr/>
            <p:nvPr/>
          </p:nvSpPr>
          <p:spPr>
            <a:xfrm>
              <a:off x="2080675" y="352325"/>
              <a:ext cx="485000" cy="254800"/>
            </a:xfrm>
            <a:custGeom>
              <a:rect b="b" l="l" r="r" t="t"/>
              <a:pathLst>
                <a:path extrusionOk="0" h="10192" w="1940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44"/>
            <p:cNvSpPr/>
            <p:nvPr/>
          </p:nvSpPr>
          <p:spPr>
            <a:xfrm>
              <a:off x="2246650" y="408900"/>
              <a:ext cx="147075" cy="141600"/>
            </a:xfrm>
            <a:custGeom>
              <a:rect b="b" l="l" r="r" t="t"/>
              <a:pathLst>
                <a:path extrusionOk="0" h="5664" w="5883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9" name="Google Shape;269;p44"/>
          <p:cNvSpPr/>
          <p:nvPr/>
        </p:nvSpPr>
        <p:spPr>
          <a:xfrm>
            <a:off x="1232790" y="2965604"/>
            <a:ext cx="351286" cy="349457"/>
          </a:xfrm>
          <a:custGeom>
            <a:rect b="b" l="l" r="r" t="t"/>
            <a:pathLst>
              <a:path extrusionOk="0" h="11847" w="11909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64150" y="89100"/>
            <a:ext cx="4223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Modules</a:t>
            </a:r>
            <a:endParaRPr sz="3600"/>
          </a:p>
        </p:txBody>
      </p:sp>
      <p:sp>
        <p:nvSpPr>
          <p:cNvPr id="275" name="Google Shape;275;p45"/>
          <p:cNvSpPr txBox="1"/>
          <p:nvPr/>
        </p:nvSpPr>
        <p:spPr>
          <a:xfrm>
            <a:off x="364150" y="1238525"/>
            <a:ext cx="46584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E76A28"/>
                </a:solidFill>
                <a:latin typeface="Barlow"/>
                <a:ea typeface="Barlow"/>
                <a:cs typeface="Barlow"/>
                <a:sym typeface="Barlow"/>
              </a:rPr>
              <a:t>Module sonde</a:t>
            </a:r>
            <a:endParaRPr b="1" sz="2200">
              <a:solidFill>
                <a:srgbClr val="E76A28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E1E0E0"/>
              </a:buClr>
              <a:buSzPts val="1700"/>
              <a:buFont typeface="Barlow"/>
              <a:buChar char="●"/>
            </a:pPr>
            <a:r>
              <a:rPr lang="fr" sz="1700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Température (C°) </a:t>
            </a:r>
            <a:r>
              <a:rPr b="1" lang="fr" sz="1700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DHT22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1E0E0"/>
              </a:buClr>
              <a:buSzPts val="1700"/>
              <a:buFont typeface="Barlow"/>
              <a:buChar char="●"/>
            </a:pPr>
            <a:r>
              <a:rPr lang="fr" sz="1700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Humidité (pourcentage de vapeur d’eau contenu par m</a:t>
            </a:r>
            <a:r>
              <a:rPr baseline="30000" lang="fr" sz="1700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r>
              <a:rPr lang="fr" sz="1700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) </a:t>
            </a:r>
            <a:r>
              <a:rPr b="1" lang="fr" sz="1700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DHT22</a:t>
            </a:r>
            <a:endParaRPr b="1" sz="1700">
              <a:solidFill>
                <a:srgbClr val="E1E0E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1E0E0"/>
              </a:buClr>
              <a:buSzPts val="1700"/>
              <a:buFont typeface="Barlow"/>
              <a:buChar char="●"/>
            </a:pPr>
            <a:r>
              <a:rPr lang="fr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</a:t>
            </a:r>
            <a:r>
              <a:rPr baseline="-25000" lang="fr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r>
              <a:rPr lang="fr" sz="1700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 (ppm)  </a:t>
            </a:r>
            <a:r>
              <a:rPr b="1" lang="fr" sz="1700">
                <a:solidFill>
                  <a:srgbClr val="E1E0E0"/>
                </a:solidFill>
                <a:latin typeface="Barlow"/>
                <a:ea typeface="Barlow"/>
                <a:cs typeface="Barlow"/>
                <a:sym typeface="Barlow"/>
              </a:rPr>
              <a:t>CCS811</a:t>
            </a:r>
            <a:endParaRPr b="1" sz="1700">
              <a:solidFill>
                <a:srgbClr val="E1E0E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1E0E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rgbClr val="E76A28"/>
                </a:solidFill>
                <a:latin typeface="Barlow"/>
                <a:ea typeface="Barlow"/>
                <a:cs typeface="Barlow"/>
                <a:sym typeface="Barlow"/>
              </a:rPr>
              <a:t>Module détection (en option)</a:t>
            </a:r>
            <a:endParaRPr b="1" sz="2200">
              <a:solidFill>
                <a:srgbClr val="E76A28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b="1" lang="fr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Fenêtres   -    </a:t>
            </a:r>
            <a:r>
              <a:rPr lang="fr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Ouvertes / Fermées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b="1" lang="fr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Lumières   -    </a:t>
            </a:r>
            <a:r>
              <a:rPr lang="fr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Allumées / Éteintes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b="1" lang="fr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Salles   -    </a:t>
            </a:r>
            <a:r>
              <a:rPr lang="fr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Occupées / Non Occupées </a:t>
            </a:r>
            <a:endParaRPr b="1"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rgbClr val="E1E0E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6" name="Google Shape;276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 </a:t>
            </a:r>
            <a:fld id="{00000000-1234-1234-1234-123412341234}" type="slidenum">
              <a:rPr lang="fr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475" y="1412225"/>
            <a:ext cx="1419426" cy="77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459" y="2272600"/>
            <a:ext cx="1055449" cy="9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178450" y="171375"/>
            <a:ext cx="4223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Indices</a:t>
            </a:r>
            <a:endParaRPr sz="3600"/>
          </a:p>
        </p:txBody>
      </p:sp>
      <p:sp>
        <p:nvSpPr>
          <p:cNvPr id="284" name="Google Shape;284;p46"/>
          <p:cNvSpPr txBox="1"/>
          <p:nvPr>
            <p:ph idx="1" type="subTitle"/>
          </p:nvPr>
        </p:nvSpPr>
        <p:spPr>
          <a:xfrm>
            <a:off x="178450" y="709350"/>
            <a:ext cx="4223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Valeurs concentrations CO</a:t>
            </a:r>
            <a:r>
              <a:rPr b="1" baseline="-25000" lang="fr" sz="1400"/>
              <a:t>2</a:t>
            </a:r>
            <a:endParaRPr baseline="-25000" sz="1400"/>
          </a:p>
        </p:txBody>
      </p:sp>
      <p:sp>
        <p:nvSpPr>
          <p:cNvPr id="285" name="Google Shape;28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 </a:t>
            </a:r>
            <a:fld id="{00000000-1234-1234-1234-123412341234}" type="slidenum">
              <a:rPr lang="fr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0" y="1222650"/>
            <a:ext cx="2485307" cy="24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75" y="1372147"/>
            <a:ext cx="6423701" cy="232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178450" y="171375"/>
            <a:ext cx="1913700" cy="6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Indices</a:t>
            </a:r>
            <a:endParaRPr sz="3600"/>
          </a:p>
        </p:txBody>
      </p:sp>
      <p:sp>
        <p:nvSpPr>
          <p:cNvPr id="293" name="Google Shape;293;p47"/>
          <p:cNvSpPr txBox="1"/>
          <p:nvPr>
            <p:ph idx="1" type="subTitle"/>
          </p:nvPr>
        </p:nvSpPr>
        <p:spPr>
          <a:xfrm>
            <a:off x="178450" y="709350"/>
            <a:ext cx="3124800" cy="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THI</a:t>
            </a:r>
            <a:r>
              <a:rPr lang="fr" sz="1400"/>
              <a:t> (Temperature Humidity Index)                                                                        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4" name="Google Shape;29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 </a:t>
            </a:r>
            <a:fld id="{00000000-1234-1234-1234-123412341234}" type="slidenum">
              <a:rPr lang="fr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00" y="1150088"/>
            <a:ext cx="36099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825" y="2374950"/>
            <a:ext cx="35781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00" y="1564900"/>
            <a:ext cx="36861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825" y="2886333"/>
            <a:ext cx="4572001" cy="215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7"/>
          <p:cNvSpPr txBox="1"/>
          <p:nvPr/>
        </p:nvSpPr>
        <p:spPr>
          <a:xfrm>
            <a:off x="4233825" y="1824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IADI </a:t>
            </a:r>
            <a:r>
              <a:rPr lang="fr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(Indoor Air Disconfort Index)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0" name="Google Shape;300;p47"/>
          <p:cNvSpPr txBox="1"/>
          <p:nvPr/>
        </p:nvSpPr>
        <p:spPr>
          <a:xfrm>
            <a:off x="4402150" y="733600"/>
            <a:ext cx="3000000" cy="8313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Température : </a:t>
            </a:r>
            <a:r>
              <a:rPr lang="fr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18 - 22 C°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Humidité : </a:t>
            </a:r>
            <a:r>
              <a:rPr lang="fr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45 - 55%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ctrTitle"/>
          </p:nvPr>
        </p:nvSpPr>
        <p:spPr>
          <a:xfrm>
            <a:off x="261250" y="-165900"/>
            <a:ext cx="87105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540">
                <a:solidFill>
                  <a:schemeClr val="lt1"/>
                </a:solidFill>
              </a:rPr>
              <a:t>Diagramme des cas d’utilisations</a:t>
            </a:r>
            <a:endParaRPr sz="3540">
              <a:solidFill>
                <a:schemeClr val="accent4"/>
              </a:solidFill>
            </a:endParaRPr>
          </a:p>
        </p:txBody>
      </p:sp>
      <p:sp>
        <p:nvSpPr>
          <p:cNvPr id="306" name="Google Shape;30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24" y="973998"/>
            <a:ext cx="8819351" cy="365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T Support Company Profile by Slidesgo">
  <a:themeElements>
    <a:clrScheme name="Simple Light">
      <a:dk1>
        <a:srgbClr val="E1E0E0"/>
      </a:dk1>
      <a:lt1>
        <a:srgbClr val="D27931"/>
      </a:lt1>
      <a:dk2>
        <a:srgbClr val="010326"/>
      </a:dk2>
      <a:lt2>
        <a:srgbClr val="80A7AA"/>
      </a:lt2>
      <a:accent1>
        <a:srgbClr val="57CFD4"/>
      </a:accent1>
      <a:accent2>
        <a:srgbClr val="88594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1E0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